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9/8/2020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9/8/2020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kk-KZ" sz="2800" b="1" dirty="0">
                <a:latin typeface="Times New Roman" panose="02020603050405020304" pitchFamily="18" charset="0"/>
                <a:cs typeface="Times New Roman" panose="02020603050405020304" pitchFamily="18" charset="0"/>
              </a:rPr>
              <a:t>Бизнесті бағалау мақсаттары үшін ақпарат</a:t>
            </a:r>
            <a:r>
              <a:rPr lang="ru-RU" dirty="0"/>
              <a:t/>
            </a:r>
            <a:br>
              <a:rPr lang="ru-RU" dirty="0"/>
            </a:br>
            <a:endParaRPr lang="ru-RU" dirty="0"/>
          </a:p>
        </p:txBody>
      </p:sp>
      <p:sp>
        <p:nvSpPr>
          <p:cNvPr id="3" name="Подзаголовок 2"/>
          <p:cNvSpPr>
            <a:spLocks noGrp="1"/>
          </p:cNvSpPr>
          <p:nvPr>
            <p:ph type="subTitle" idx="1"/>
          </p:nvPr>
        </p:nvSpPr>
        <p:spPr/>
        <p:txBody>
          <a:bodyPr>
            <a:normAutofit/>
          </a:bodyPr>
          <a:lstStyle/>
          <a:p>
            <a:r>
              <a:rPr lang="kk-KZ" sz="2000" dirty="0" smtClean="0">
                <a:latin typeface="Times New Roman" panose="02020603050405020304" pitchFamily="18" charset="0"/>
                <a:cs typeface="Times New Roman" panose="02020603050405020304" pitchFamily="18" charset="0"/>
              </a:rPr>
              <a:t>Дәріскер: аға оқытушы Сагидолдина А.Ж.</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2077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u="sng" dirty="0" smtClean="0">
                <a:latin typeface="Times New Roman" panose="02020603050405020304" pitchFamily="18" charset="0"/>
                <a:cs typeface="Times New Roman" panose="02020603050405020304" pitchFamily="18" charset="0"/>
              </a:rPr>
              <a:t>Қарастырлатын сұрақтар:</a:t>
            </a:r>
            <a:endParaRPr lang="ru-RU" b="1" u="sng"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sz="2400" dirty="0" smtClean="0">
                <a:latin typeface="Times New Roman" panose="02020603050405020304" pitchFamily="18" charset="0"/>
                <a:cs typeface="Times New Roman" panose="02020603050405020304" pitchFamily="18" charset="0"/>
              </a:rPr>
              <a:t>1. Бизнесті </a:t>
            </a:r>
            <a:r>
              <a:rPr lang="kk-KZ" sz="2400" dirty="0">
                <a:latin typeface="Times New Roman" panose="02020603050405020304" pitchFamily="18" charset="0"/>
                <a:cs typeface="Times New Roman" panose="02020603050405020304" pitchFamily="18" charset="0"/>
              </a:rPr>
              <a:t>бағалау мақсаттары үшін ақпараттар жүйесі</a:t>
            </a:r>
            <a:endParaRPr lang="ru-RU" sz="2400" dirty="0">
              <a:latin typeface="Times New Roman" panose="02020603050405020304" pitchFamily="18" charset="0"/>
              <a:cs typeface="Times New Roman" panose="02020603050405020304" pitchFamily="18" charset="0"/>
            </a:endParaRPr>
          </a:p>
          <a:p>
            <a:pPr marL="0" indent="0">
              <a:buNone/>
            </a:pPr>
            <a:r>
              <a:rPr lang="kk-KZ" sz="2400" dirty="0" smtClean="0">
                <a:latin typeface="Times New Roman" panose="02020603050405020304" pitchFamily="18" charset="0"/>
                <a:cs typeface="Times New Roman" panose="02020603050405020304" pitchFamily="18" charset="0"/>
              </a:rPr>
              <a:t>2. Бизнесті </a:t>
            </a:r>
            <a:r>
              <a:rPr lang="kk-KZ" sz="2400" dirty="0">
                <a:latin typeface="Times New Roman" panose="02020603050405020304" pitchFamily="18" charset="0"/>
                <a:cs typeface="Times New Roman" panose="02020603050405020304" pitchFamily="18" charset="0"/>
              </a:rPr>
              <a:t>бағалау мақсаттары үшін сыртқы ақпарат</a:t>
            </a:r>
            <a:endParaRPr lang="ru-RU" sz="2400" dirty="0">
              <a:latin typeface="Times New Roman" panose="02020603050405020304" pitchFamily="18" charset="0"/>
              <a:cs typeface="Times New Roman" panose="02020603050405020304" pitchFamily="18" charset="0"/>
            </a:endParaRPr>
          </a:p>
          <a:p>
            <a:pPr marL="0" indent="0">
              <a:buNone/>
            </a:pPr>
            <a:r>
              <a:rPr lang="kk-KZ" sz="2400" dirty="0" smtClean="0">
                <a:latin typeface="Times New Roman" panose="02020603050405020304" pitchFamily="18" charset="0"/>
                <a:cs typeface="Times New Roman" panose="02020603050405020304" pitchFamily="18" charset="0"/>
              </a:rPr>
              <a:t>3. Бизнесті </a:t>
            </a:r>
            <a:r>
              <a:rPr lang="kk-KZ" sz="2400" dirty="0">
                <a:latin typeface="Times New Roman" panose="02020603050405020304" pitchFamily="18" charset="0"/>
                <a:cs typeface="Times New Roman" panose="02020603050405020304" pitchFamily="18" charset="0"/>
              </a:rPr>
              <a:t>бағалау үшін ішкі ақпаратты дайындау</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18801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536620"/>
          </a:xfrm>
        </p:spPr>
        <p:txBody>
          <a:bodyPr>
            <a:normAutofit/>
          </a:bodyPr>
          <a:lstStyle/>
          <a:p>
            <a:pPr algn="ctr"/>
            <a:r>
              <a:rPr lang="kk-KZ" sz="2400" b="1" i="1" dirty="0">
                <a:latin typeface="Times New Roman" panose="02020603050405020304" pitchFamily="18" charset="0"/>
                <a:cs typeface="Times New Roman" panose="02020603050405020304" pitchFamily="18" charset="0"/>
              </a:rPr>
              <a:t>Бизнесті бағалау мақсаттары үшін ақпараттар жүйесі</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287887"/>
            <a:ext cx="8596668" cy="4753475"/>
          </a:xfrm>
        </p:spPr>
        <p:txBody>
          <a:bodyPr>
            <a:normAutofit fontScale="55000" lnSpcReduction="20000"/>
          </a:bodyPr>
          <a:lstStyle/>
          <a:p>
            <a:pPr marL="0" indent="0">
              <a:buNone/>
            </a:pPr>
            <a:r>
              <a:rPr lang="kk-KZ" sz="3200" dirty="0">
                <a:latin typeface="Times New Roman" panose="02020603050405020304" pitchFamily="18" charset="0"/>
                <a:cs typeface="Times New Roman" panose="02020603050405020304" pitchFamily="18" charset="0"/>
              </a:rPr>
              <a:t>Бағалау процессінде қолданылатын ақпарат келесі талаптарға жауап беруі тиіс:</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сенімділікке;</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нақтылыққа;</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жинақтылыққа.</a:t>
            </a:r>
            <a:endParaRPr lang="ru-RU" sz="3200" dirty="0">
              <a:latin typeface="Times New Roman" panose="02020603050405020304" pitchFamily="18" charset="0"/>
              <a:cs typeface="Times New Roman" panose="02020603050405020304" pitchFamily="18" charset="0"/>
            </a:endParaRPr>
          </a:p>
          <a:p>
            <a:pPr marL="0" indent="0">
              <a:buNone/>
            </a:pPr>
            <a:r>
              <a:rPr lang="kk-KZ" sz="3200" dirty="0">
                <a:latin typeface="Times New Roman" panose="02020603050405020304" pitchFamily="18" charset="0"/>
                <a:cs typeface="Times New Roman" panose="02020603050405020304" pitchFamily="18" charset="0"/>
              </a:rPr>
              <a:t>Бизнесті бағалау кәсіпорынның инвестициялық тауар ретіндегі бағасын талдауына негізделеді, яғни өткен шығындарды, қазіргі және болашақ жағдайын есепке ала отырып. Мұндай құрама жағдайды іске асыру үшін үлкен көлемдегі ақпаратты жинап, оған талдау жүргізу керек. Оларды келесідей бөлуге болады:</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Сыртқы ақпарат. Аймақтағы кәсіпорынның, салалардың және жалпы экономиканың жұмыс істеу шарттарын сипаттайды.</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Ішкі ақпарат. Бағаланатын кәсіпорын қызметі жөнінде мағлұмат береді.</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Барлық ақпараттық блоктардың талдауы негізінде келесі инвестициялық саралау тізбегі жатыр:</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Макроэкономика → сала → фирма</a:t>
            </a:r>
            <a:endParaRPr lang="ru-RU" sz="3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83971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400" b="1" i="1" dirty="0">
                <a:latin typeface="Times New Roman" panose="02020603050405020304" pitchFamily="18" charset="0"/>
                <a:cs typeface="Times New Roman" panose="02020603050405020304" pitchFamily="18" charset="0"/>
              </a:rPr>
              <a:t>Бизнесті бағалау мақсаттары үшін сыртқы ақпарат</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77334" y="1630816"/>
            <a:ext cx="9625765" cy="7171194"/>
          </a:xfrm>
          <a:prstGeom prst="rect">
            <a:avLst/>
          </a:prstGeom>
        </p:spPr>
        <p:txBody>
          <a:bodyPr wrap="square">
            <a:spAutoFit/>
          </a:bodyPr>
          <a:lstStyle/>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Сыртқы ақпараттың көлемі мен сипатын бағалау мақсатына байланысты ажыратады. Есеп беру кезінде жиналған ақпараттың кәсіпорынның қорытынды бағасын шығаруға қажет әрі жеткілікті екенін көрсету керек. </a:t>
            </a:r>
            <a:endParaRPr lang="ru-RU" sz="2400" dirty="0">
              <a:latin typeface="Calibri" panose="020F05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Макроэкономикалық көрсеткіштер макроэкономикалық жағдай өзгерістерінің кәсіпорын қызметіне қалай әсер ететінін туралы ақпаратты сақтайды, және мемлекеттегі инвестициялық жағдайды сипаттайды. Бағалау мақсаттарына байланысты макроэкономикалық шолу бағалау туралы мәліметтің жеке бөлімі немесе жалпы контексті ретінде қарастырылуы мүмкін. </a:t>
            </a:r>
            <a:endParaRPr lang="kk-KZ"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8636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218941"/>
            <a:ext cx="9754553" cy="1107583"/>
          </a:xfrm>
        </p:spPr>
        <p:txBody>
          <a:bodyPr>
            <a:normAutofit fontScale="90000"/>
          </a:bodyPr>
          <a:lstStyle/>
          <a:p>
            <a:pPr algn="ctr"/>
            <a:r>
              <a:rPr lang="kk-KZ" i="1" u="sng" dirty="0">
                <a:solidFill>
                  <a:srgbClr val="FF0000"/>
                </a:solidFill>
                <a:latin typeface="Times New Roman" panose="02020603050405020304" pitchFamily="18" charset="0"/>
                <a:cs typeface="Times New Roman" panose="02020603050405020304" pitchFamily="18" charset="0"/>
              </a:rPr>
              <a:t>Макроэкономикалық тәуекелдің негізгі факторлары</a:t>
            </a:r>
            <a:r>
              <a:rPr lang="ru-RU" dirty="0"/>
              <a:t/>
            </a:r>
            <a:br>
              <a:rPr lang="ru-RU" dirty="0"/>
            </a:br>
            <a:endParaRPr lang="ru-RU" dirty="0"/>
          </a:p>
        </p:txBody>
      </p:sp>
      <p:sp>
        <p:nvSpPr>
          <p:cNvPr id="4" name="Прямоугольник 3"/>
          <p:cNvSpPr/>
          <p:nvPr/>
        </p:nvSpPr>
        <p:spPr>
          <a:xfrm>
            <a:off x="141668" y="850006"/>
            <a:ext cx="11423559" cy="6286336"/>
          </a:xfrm>
          <a:prstGeom prst="rect">
            <a:avLst/>
          </a:prstGeom>
        </p:spPr>
        <p:txBody>
          <a:bodyPr wrap="square">
            <a:spAutoFit/>
          </a:bodyPr>
          <a:lstStyle/>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Инфляциялық тәуекел – бұл баға өсу қарқынының күтпеген өзгерісі тәуекелі.</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Экономикалық даму қарқынының өзгеруіне байланысты тәуекел. Нарықтық экономиканың цикілділігі экономикалық дамудың жалпы жағдайын, таяу болашақта күтілген экономикалық даму қарқынын есепке алу керектігін анықтайды.  </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Пайыз ставкасы мөлшерінің өзгеруіне байланысты тәуекел. Пайыз ставкасының  өзгерісі макроэкономикалық реттеу шараларын өткізу әсері болып табылады және инвестициялық белсенділікті ынталандыруға әкеле алады, сонымен бірге экономикадағы тұтас шығындардың көбеюін тоқтата алады.</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Саяси тәуекел – бұл саяси оқиғалармен байланысты болатын қауіп-қатер.</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450215" algn="just">
              <a:lnSpc>
                <a:spcPct val="115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450215" algn="just">
              <a:lnSpc>
                <a:spcPct val="115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Макроэкономикалық тәуекелдер туралы ақпарат көздері</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450215" algn="just">
              <a:lnSpc>
                <a:spcPct val="115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үкімет бағдарламалары мен болжамдар</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мерзімді экономикалық баспасөз</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ақпараттық агенттіктердің аналитикалық шолулары</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статистика бойынша агенттік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деректері</a:t>
            </a:r>
          </a:p>
          <a:p>
            <a:pPr marL="342900" lvl="0" indent="-342900" algn="just">
              <a:lnSpc>
                <a:spcPct val="115000"/>
              </a:lnSpc>
              <a:spcAft>
                <a:spcPts val="0"/>
              </a:spcAft>
              <a:buFont typeface="+mj-lt"/>
              <a:buAutoNum type="arabicParenR"/>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9119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400" b="1" u="sng" dirty="0">
                <a:solidFill>
                  <a:srgbClr val="FF0000"/>
                </a:solidFill>
                <a:latin typeface="Times New Roman" panose="02020603050405020304" pitchFamily="18" charset="0"/>
                <a:cs typeface="Times New Roman" panose="02020603050405020304" pitchFamily="18" charset="0"/>
              </a:rPr>
              <a:t>Салалық тәуекелдің негізгі факторлары</a:t>
            </a:r>
            <a:endParaRPr lang="ru-RU" sz="2400" b="1" u="sng"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47730" y="1313645"/>
            <a:ext cx="8796270" cy="4764381"/>
          </a:xfrm>
          <a:prstGeom prst="rect">
            <a:avLst/>
          </a:prstGeom>
        </p:spPr>
        <p:txBody>
          <a:bodyPr wrap="square">
            <a:spAutoFit/>
          </a:bodyPr>
          <a:lstStyle/>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Нормативтік- құқықтық база кәсіпорындардың салаға кіруге шектеулері бар болуын есепке ала отырып анықталады. Егер негізгі қаржылық коэффициентер бойынша орта салалық деректер бар болса, оларды бағалау кезінде қолдану керек. </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Өткізу нарығы. Ұсыныс, сұраныс, баға нарықтық экономиканың маңызды реттеушілері болып табылады. Сұраныс пен ұсыныс арасындағы балансқа жету жалпы макроэкономикалық тепе-теңдікпен қатар өнім өткізудің ерекшеліктерін анықтайды. </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Сұраныс – нақты бағамен, белгілі кезең аралығында сатып алынатын тауарлар мен қызметтер мөлшері. </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dirty="0">
                <a:latin typeface="Times New Roman" panose="02020603050405020304" pitchFamily="18" charset="0"/>
                <a:ea typeface="Times New Roman" panose="02020603050405020304" pitchFamily="18" charset="0"/>
                <a:cs typeface="Times New Roman" panose="02020603050405020304" pitchFamily="18" charset="0"/>
              </a:rPr>
              <a:t>Бәсекелестік жағдайлар. Бәсекелестік типіне байланысты ықпал ететін факторлар анықталады, олар жетілген бәсеке нарығы, монополия және монополиялық бәсеке нарықтары және олигополия нарықтары болуы мүмкін. </a:t>
            </a:r>
            <a:endParaRPr lang="kk-KZ"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2525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sz="2800" b="1" i="1" u="sng" dirty="0">
                <a:solidFill>
                  <a:srgbClr val="FF0000"/>
                </a:solidFill>
                <a:latin typeface="Times New Roman" panose="02020603050405020304" pitchFamily="18" charset="0"/>
                <a:cs typeface="Times New Roman" panose="02020603050405020304" pitchFamily="18" charset="0"/>
              </a:rPr>
              <a:t>Салалық тәуекел туралы ақпарат көздері:</a:t>
            </a:r>
            <a:r>
              <a:rPr lang="kk-KZ" dirty="0"/>
              <a:t> </a:t>
            </a:r>
            <a:endParaRPr lang="ru-RU" dirty="0"/>
          </a:p>
        </p:txBody>
      </p:sp>
      <p:sp>
        <p:nvSpPr>
          <p:cNvPr id="4" name="Прямоугольник 3"/>
          <p:cNvSpPr/>
          <p:nvPr/>
        </p:nvSpPr>
        <p:spPr>
          <a:xfrm>
            <a:off x="231820" y="1790090"/>
            <a:ext cx="8912180" cy="5016117"/>
          </a:xfrm>
          <a:prstGeom prst="rect">
            <a:avLst/>
          </a:prstGeom>
        </p:spPr>
        <p:txBody>
          <a:bodyPr wrap="square">
            <a:spAutoFit/>
          </a:bodyPr>
          <a:lstStyle/>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 статистика бойынша агенттік деректері</a:t>
            </a:r>
            <a:endParaRPr lang="ru-RU" sz="28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заң шығарушы негіз</a:t>
            </a:r>
            <a:endParaRPr lang="ru-RU" sz="28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баға берілетін кәсіпорынның маркетинг бөлімінің деректері</a:t>
            </a:r>
            <a:endParaRPr lang="ru-RU" sz="28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кеден басқармасы</a:t>
            </a:r>
            <a:endParaRPr lang="ru-RU" sz="28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салалық ақпараттық басылымдар</a:t>
            </a:r>
            <a:endParaRPr lang="ru-RU" sz="28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баға берілетін кәсіпорынның бизнес-жоспары</a:t>
            </a:r>
            <a:endParaRPr lang="ru-RU" sz="28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мерзімді экономикалық баспасөз</a:t>
            </a:r>
            <a:endParaRPr lang="ru-RU" sz="28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кәсіпорын менеджерлері мен өнім берушілермен жеке байланыстар</a:t>
            </a:r>
            <a:endParaRPr lang="ru-RU"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9609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6265"/>
            <a:ext cx="8596668" cy="523741"/>
          </a:xfrm>
        </p:spPr>
        <p:txBody>
          <a:bodyPr>
            <a:normAutofit/>
          </a:bodyPr>
          <a:lstStyle/>
          <a:p>
            <a:pPr algn="ctr"/>
            <a:r>
              <a:rPr lang="kk-KZ" sz="2800" b="1" i="1" dirty="0">
                <a:solidFill>
                  <a:srgbClr val="FF0000"/>
                </a:solidFill>
                <a:latin typeface="Times New Roman" panose="02020603050405020304" pitchFamily="18" charset="0"/>
                <a:cs typeface="Times New Roman" panose="02020603050405020304" pitchFamily="18" charset="0"/>
              </a:rPr>
              <a:t>Бизнесті бағалау үшін ішкі ақпаратты дайындау</a:t>
            </a:r>
            <a:endParaRPr lang="ru-RU" sz="2800" b="1" i="1"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66670" y="1068946"/>
            <a:ext cx="8577330" cy="4764381"/>
          </a:xfrm>
          <a:prstGeom prst="rect">
            <a:avLst/>
          </a:prstGeom>
        </p:spPr>
        <p:txBody>
          <a:bodyPr wrap="square">
            <a:spAutoFit/>
          </a:bodyPr>
          <a:lstStyle/>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Ішкі ақпарат баға берілетін кәсіпорынның қызметін сипаттайды. Бұл ақпараттық блок құрамына кіреді: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серіктестік тарихы туралы өткенді шолу деректері;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кәсіпорынның маркетингтік стратегиясына сипаттама;</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өнім берушілердің сипаттамасы;</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кәсіпорынның өндірістік қуаттары;</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жұмысшы және басқарушы персонал;</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ішкі қаржылық ақпарат (бух.баланс, ақша айналымы туралы мәлімет, соңғы 3-5 жылдардағы кіріс және шығын туралы мәлімет)</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басқа да ақпараттар.</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8677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800" b="1" i="1" u="sng" dirty="0">
                <a:solidFill>
                  <a:srgbClr val="FF0000"/>
                </a:solidFill>
                <a:latin typeface="Times New Roman" panose="02020603050405020304" pitchFamily="18" charset="0"/>
                <a:cs typeface="Times New Roman" panose="02020603050405020304" pitchFamily="18" charset="0"/>
              </a:rPr>
              <a:t>Бизнесті бағалауға қажетті құжаттар мен ақпараттар тізімі:</a:t>
            </a:r>
            <a:endParaRPr lang="ru-RU" sz="2800" b="1" i="1" u="sng"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63639" y="1725769"/>
            <a:ext cx="9633398" cy="4622804"/>
          </a:xfrm>
          <a:prstGeom prst="rect">
            <a:avLst/>
          </a:prstGeom>
        </p:spPr>
        <p:txBody>
          <a:bodyPr wrap="square">
            <a:spAutoFit/>
          </a:bodyPr>
          <a:lstStyle/>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Құрылтай құжаттарының көшірмесі ( Жарғы, Құрылтай шарты, Тіркеу туралы куәлік).</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Эмиссия жобасының, бағалы қағаздардың шығарылуының қорытындысы туралы мәліметтердің (акционерлік қоғамдар үшін) көшірмесі.</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Компанияның қызмет түрлері мен ұйымдастыру құрылымы.</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Қозғалмайтын мүлікті жалдау шарттарының көшірмелері (бар болса).</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Соңғы 3-5 жылдардағы бухгалтерлік есептілік деректері(немесе алдағы мерзімнің ықтимал мөлшері).</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Бухгалтерлік баланс.</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Кіріс және шығын туралы мәлімет.</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Аудитордың соңғы қорытындысы (егер аудиторлық тексеру жүргізілсе</a:t>
            </a:r>
            <a:r>
              <a:rPr lang="kk-KZ"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1143000" lvl="2" indent="-228600" algn="just">
              <a:lnSpc>
                <a:spcPct val="115000"/>
              </a:lnSpc>
              <a:spcAft>
                <a:spcPts val="0"/>
              </a:spcAft>
              <a:buFont typeface="Symbol" panose="05050102010706020507" pitchFamily="18" charset="2"/>
              <a:buChar char=""/>
            </a:pPr>
            <a:endParaRPr lang="kk-KZ"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092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193183"/>
            <a:ext cx="10019762" cy="7525137"/>
          </a:xfrm>
          <a:prstGeom prst="rect">
            <a:avLst/>
          </a:prstGeom>
        </p:spPr>
        <p:txBody>
          <a:bodyPr wrap="square">
            <a:spAutoFit/>
          </a:bodyPr>
          <a:lstStyle/>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Негізгі қорлардың мәлімет жинағының тізімі.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Мүлік керек-жарағының тізімі.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Барлық активтер туралы деректер (қозғалмайтын мүлік, қорлар, жақтаушы қоғамның акциялары, вексельдер, материалдық емес активтер  және т.б)</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Несиелік қарызды шешу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Дебиторлық қарызды шешу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білім алу мерзімі бойынша;</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дебиторлық қарыз түрі бойынша;</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күдікті қарыз үлесі.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Еншілес компаниялар, холдингтар(бар болса) бар болуы туралы ақпарат, олар бойынша қаржылық құжаттама.</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Тауар/қызмет бойынша жоспарланған жалпы түсімі, қажет инвестициялар, шығындар, жылдар бойынша таза пайда көрсетілген кәсіпорынның таяу 3-5 жылдардағы даму жоспары. </a:t>
            </a:r>
            <a:endParaRPr lang="kk-KZ"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endParaRPr lang="kk-KZ"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endParaRPr lang="kk-KZ" sz="20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1143000" lvl="2" indent="-228600" algn="just">
              <a:lnSpc>
                <a:spcPct val="115000"/>
              </a:lnSpc>
              <a:spcAft>
                <a:spcPts val="0"/>
              </a:spcAft>
              <a:buFont typeface="Symbol" panose="05050102010706020507" pitchFamily="18" charset="2"/>
              <a:buChar char=""/>
            </a:pP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644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kk-KZ" sz="2800" b="1" i="1" dirty="0">
                <a:solidFill>
                  <a:srgbClr val="FF0000"/>
                </a:solidFill>
                <a:latin typeface="Times New Roman" panose="02020603050405020304" pitchFamily="18" charset="0"/>
                <a:cs typeface="Times New Roman" panose="02020603050405020304" pitchFamily="18" charset="0"/>
              </a:rPr>
              <a:t>Ішкі ақпарат жиыны бойынша бағалаушы жұмысының мақсаты:</a:t>
            </a:r>
            <a:r>
              <a:rPr lang="ru-RU" sz="2800" b="1" i="1" dirty="0">
                <a:solidFill>
                  <a:srgbClr val="FF0000"/>
                </a:solidFill>
                <a:latin typeface="Times New Roman" panose="02020603050405020304" pitchFamily="18" charset="0"/>
                <a:cs typeface="Times New Roman" panose="02020603050405020304" pitchFamily="18" charset="0"/>
              </a:rPr>
              <a:t/>
            </a:r>
            <a:br>
              <a:rPr lang="ru-RU" sz="2800" b="1" i="1" dirty="0">
                <a:solidFill>
                  <a:srgbClr val="FF0000"/>
                </a:solidFill>
                <a:latin typeface="Times New Roman" panose="02020603050405020304" pitchFamily="18" charset="0"/>
                <a:cs typeface="Times New Roman" panose="02020603050405020304" pitchFamily="18" charset="0"/>
              </a:rPr>
            </a:br>
            <a:endParaRPr lang="ru-RU" sz="2800" b="1" i="1"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25003" y="1949364"/>
            <a:ext cx="8718997" cy="5613845"/>
          </a:xfrm>
          <a:prstGeom prst="rect">
            <a:avLst/>
          </a:prstGeom>
        </p:spPr>
        <p:txBody>
          <a:bodyPr wrap="square">
            <a:spAutoFit/>
          </a:bodyPr>
          <a:lstStyle/>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экономикалық дамудың негізгі үрдістерін табу мақсатымен кәсіпорын тарихын талдау;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сауда көлемін, ақша ағымын болжау мақсатымен ақпарат жинау;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бағаланушы бизнеске тән жүйелі тәуекел факторларын есепке алу;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қаржылық құжаттаманы талдау;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басшылармен сұхбат және бағалауды шынайылыққа жақынырақ ететін қосымша ақпарат жинау</a:t>
            </a:r>
            <a:r>
              <a:rPr lang="kk-KZ"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lnSpc>
                <a:spcPct val="115000"/>
              </a:lnSpc>
              <a:spcAft>
                <a:spcPts val="0"/>
              </a:spcAft>
              <a:buFont typeface="Times New Roman" panose="02020603050405020304" pitchFamily="18" charset="0"/>
              <a:buChar char="-"/>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7332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800" b="1" i="1" u="sng" dirty="0">
                <a:solidFill>
                  <a:srgbClr val="FF0000"/>
                </a:solidFill>
                <a:latin typeface="Times New Roman" panose="02020603050405020304" pitchFamily="18" charset="0"/>
                <a:cs typeface="Times New Roman" panose="02020603050405020304" pitchFamily="18" charset="0"/>
              </a:rPr>
              <a:t>Ішкі ақпараттың негізгі қайнар көздері:</a:t>
            </a:r>
            <a:r>
              <a:rPr lang="ru-RU" sz="2800" b="1" i="1" u="sng" dirty="0">
                <a:solidFill>
                  <a:srgbClr val="FF0000"/>
                </a:solidFill>
                <a:latin typeface="Times New Roman" panose="02020603050405020304" pitchFamily="18" charset="0"/>
                <a:cs typeface="Times New Roman" panose="02020603050405020304" pitchFamily="18" charset="0"/>
              </a:rPr>
              <a:t/>
            </a:r>
            <a:br>
              <a:rPr lang="ru-RU" sz="2800" b="1" i="1" u="sng" dirty="0">
                <a:solidFill>
                  <a:srgbClr val="FF0000"/>
                </a:solidFill>
                <a:latin typeface="Times New Roman" panose="02020603050405020304" pitchFamily="18" charset="0"/>
                <a:cs typeface="Times New Roman" panose="02020603050405020304" pitchFamily="18" charset="0"/>
              </a:rPr>
            </a:br>
            <a:endParaRPr lang="ru-RU" sz="2800" b="1" i="1" u="sng"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70455" y="1481070"/>
            <a:ext cx="9530367" cy="3914918"/>
          </a:xfrm>
          <a:prstGeom prst="rect">
            <a:avLst/>
          </a:prstGeom>
        </p:spPr>
        <p:txBody>
          <a:bodyPr wrap="square">
            <a:spAutoFit/>
          </a:bodyPr>
          <a:lstStyle/>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бухгалтерлік баланс;</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қаржылық нәтижелер туралы мәлімет;</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ақша ағымы туралы мәлімет;</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бизнес-жоспар;</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маркетинг бөлімінің деректері;</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кәсіпорын басшыларымен сұхбат</a:t>
            </a:r>
            <a:r>
              <a:rPr lang="kk-KZ" sz="28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lnSpc>
                <a:spcPct val="115000"/>
              </a:lnSpc>
              <a:spcAft>
                <a:spcPts val="0"/>
              </a:spcAft>
              <a:buFont typeface="+mj-lt"/>
              <a:buAutoNum type="arabicPeriod"/>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1336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400" b="1" i="1" u="sng" dirty="0">
                <a:solidFill>
                  <a:srgbClr val="FF0000"/>
                </a:solidFill>
                <a:latin typeface="Times New Roman" panose="02020603050405020304" pitchFamily="18" charset="0"/>
                <a:cs typeface="Times New Roman" panose="02020603050405020304" pitchFamily="18" charset="0"/>
              </a:rPr>
              <a:t>Ішкі қаржылық құжаттамамен жүргізілетін бағалаушы жұмысы келесі бағыттар бойынша жүргізіледі:</a:t>
            </a:r>
            <a:r>
              <a:rPr lang="ru-RU" sz="2400" b="1" i="1" u="sng" dirty="0">
                <a:solidFill>
                  <a:srgbClr val="FF0000"/>
                </a:solidFill>
                <a:latin typeface="Times New Roman" panose="02020603050405020304" pitchFamily="18" charset="0"/>
                <a:cs typeface="Times New Roman" panose="02020603050405020304" pitchFamily="18" charset="0"/>
              </a:rPr>
              <a:t/>
            </a:r>
            <a:br>
              <a:rPr lang="ru-RU" sz="2400" b="1" i="1" u="sng" dirty="0">
                <a:solidFill>
                  <a:srgbClr val="FF0000"/>
                </a:solidFill>
                <a:latin typeface="Times New Roman" panose="02020603050405020304" pitchFamily="18" charset="0"/>
                <a:cs typeface="Times New Roman" panose="02020603050405020304" pitchFamily="18" charset="0"/>
              </a:rPr>
            </a:br>
            <a:endParaRPr lang="ru-RU" sz="2400" b="1" i="1" u="sng"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85611" y="1803042"/>
            <a:ext cx="8358389" cy="2530180"/>
          </a:xfrm>
          <a:prstGeom prst="rect">
            <a:avLst/>
          </a:prstGeom>
        </p:spPr>
        <p:txBody>
          <a:bodyPr wrap="square">
            <a:spAutoFit/>
          </a:bodyPr>
          <a:lstStyle/>
          <a:p>
            <a:pPr marL="342900" lvl="0" indent="-342900" algn="just">
              <a:lnSpc>
                <a:spcPct val="115000"/>
              </a:lnSpc>
              <a:spcAft>
                <a:spcPts val="0"/>
              </a:spcAft>
              <a:buFont typeface="Times New Roman" panose="02020603050405020304" pitchFamily="18" charset="0"/>
              <a:buChar char="-"/>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инфляциялық түзету;</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қаржылық есептілікті нормалау:</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қаржылық есептілікті өзгерту;</a:t>
            </a: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2800" dirty="0">
                <a:latin typeface="Times New Roman" panose="02020603050405020304" pitchFamily="18" charset="0"/>
                <a:ea typeface="Times New Roman" panose="02020603050405020304" pitchFamily="18" charset="0"/>
                <a:cs typeface="Times New Roman" panose="02020603050405020304" pitchFamily="18" charset="0"/>
              </a:rPr>
              <a:t>қаржылық талдау жүргізу (салыстырмалы көрсеткіштерді есептеу).</a:t>
            </a:r>
            <a:endParaRPr lang="ru-RU"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5479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4547" y="347730"/>
            <a:ext cx="10406130" cy="7171194"/>
          </a:xfrm>
          <a:prstGeom prst="rect">
            <a:avLst/>
          </a:prstGeom>
        </p:spPr>
        <p:txBody>
          <a:bodyPr wrap="square">
            <a:spAutoFit/>
          </a:bodyPr>
          <a:lstStyle/>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Құжаттаманы инфляциялық түзетудің мақсаты өткен мерзімдер үшін ақпаратты салыстырмалы түрге келтіру; ақша ағымы болжамы мен дисконт ставкасын құрастыру кезінде инфляциялық өзгеруді есепке алу.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Есептілікті нормалау қалыпты жұмыс істейтін бизнеске тән кіріс пен шығынды анықтау мақсатымен жүргізіледі. Бұл бағалау қорытындылары объективті сипатқа ие болуы үшін, кәсіпорынның жұмысын сипаттайтын шынайы көрсеткіштерге негізделуі үшін қажет.</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Есептілікті өзгерту – бухгалтерлік есептің бірыңғай стандарттарына келтіру үшін есепшотты түзету.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Қаржылық талдау – кәсіпорынның бухгалтерлік есептілігіне кіретін қаржы-шаруашылық қызметінің әр-түрлі көрсеткіштерін жүйелік зерделеу және өзара байланысын табу</a:t>
            </a:r>
            <a:r>
              <a:rPr lang="kk-KZ"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7397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75763" y="675169"/>
            <a:ext cx="9053848" cy="8020657"/>
          </a:xfrm>
          <a:prstGeom prst="rect">
            <a:avLst/>
          </a:prstGeom>
        </p:spPr>
        <p:txBody>
          <a:bodyPr wrap="square">
            <a:spAutoFit/>
          </a:bodyPr>
          <a:lstStyle/>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Қаржылық талдаудың негізгі міндеті кәсіпорынның қаржылық жағдайының, пайда және шығынның, борышкер мен несие берушімен есептесуде активтер мен пассивтер құрылымының өзгерісінің объективті және нақты бағасын беретін негізгі (ең ақпаратты) парамертлердің азғантай мөлшерін алу.</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Қаржылық талдауда қаржылық көрсеткіштерді бес негізгі топқа бөледі: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қаржылық тұрақтылық көрсеткіштері;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өтім көрсеткіштері (баланс құрылымының коэффициенттері);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рентабельділік көрсеткіштері;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іскер белсенділік көрсеткіштері;</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aren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инвестициялық көрсеткіштер.</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Сонымен қатар, қаржылық талдау пайда көрсеткіштерінің динамикасын (түсім, өзіндік құн, кіріс) қарастырады</a:t>
            </a:r>
            <a:r>
              <a:rPr lang="kk-KZ"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kk-KZ"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4922439"/>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25</TotalTime>
  <Words>969</Words>
  <Application>Microsoft Office PowerPoint</Application>
  <PresentationFormat>Широкоэкранный</PresentationFormat>
  <Paragraphs>131</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Calibri</vt:lpstr>
      <vt:lpstr>Symbol</vt:lpstr>
      <vt:lpstr>Times New Roman</vt:lpstr>
      <vt:lpstr>Trebuchet MS</vt:lpstr>
      <vt:lpstr>Wingdings 3</vt:lpstr>
      <vt:lpstr>Грань</vt:lpstr>
      <vt:lpstr>Бизнесті бағалау мақсаттары үшін ақпарат </vt:lpstr>
      <vt:lpstr>Қарастырлатын сұрақтар:</vt:lpstr>
      <vt:lpstr>Бизнесті бағалау мақсаттары үшін ақпараттар жүйесі</vt:lpstr>
      <vt:lpstr>Бизнесті бағалау мақсаттары үшін сыртқы ақпарат</vt:lpstr>
      <vt:lpstr>Макроэкономикалық тәуекелдің негізгі факторлары </vt:lpstr>
      <vt:lpstr>Салалық тәуекелдің негізгі факторлары</vt:lpstr>
      <vt:lpstr>Салалық тәуекел туралы ақпарат көздері: </vt:lpstr>
      <vt:lpstr>Бизнесті бағалау үшін ішкі ақпаратты дайындау</vt:lpstr>
      <vt:lpstr>Бизнесті бағалауға қажетті құжаттар мен ақпараттар тізімі:</vt:lpstr>
      <vt:lpstr>Презентация PowerPoint</vt:lpstr>
      <vt:lpstr>Ішкі ақпарат жиыны бойынша бағалаушы жұмысының мақсаты: </vt:lpstr>
      <vt:lpstr>Ішкі ақпараттың негізгі қайнар көздері: </vt:lpstr>
      <vt:lpstr>Ішкі қаржылық құжаттамамен жүргізілетін бағалаушы жұмысы келесі бағыттар бойынша жүргізіледі: </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Бизнесті бағалау мақсаттары үшін ақпарат</dc:title>
  <dc:creator>Пользователь Windows</dc:creator>
  <cp:lastModifiedBy>Пользователь Windows</cp:lastModifiedBy>
  <cp:revision>3</cp:revision>
  <dcterms:created xsi:type="dcterms:W3CDTF">2020-09-08T15:25:07Z</dcterms:created>
  <dcterms:modified xsi:type="dcterms:W3CDTF">2020-09-08T15:50:13Z</dcterms:modified>
</cp:coreProperties>
</file>